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2"/>
  </p:notesMasterIdLst>
  <p:sldIdLst>
    <p:sldId id="1167" r:id="rId2"/>
    <p:sldId id="1164" r:id="rId3"/>
    <p:sldId id="994" r:id="rId4"/>
    <p:sldId id="995" r:id="rId5"/>
    <p:sldId id="980" r:id="rId6"/>
    <p:sldId id="989" r:id="rId7"/>
    <p:sldId id="990" r:id="rId8"/>
    <p:sldId id="856" r:id="rId9"/>
    <p:sldId id="1001" r:id="rId10"/>
    <p:sldId id="87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9821" autoAdjust="0"/>
  </p:normalViewPr>
  <p:slideViewPr>
    <p:cSldViewPr>
      <p:cViewPr varScale="1">
        <p:scale>
          <a:sx n="73" d="100"/>
          <a:sy n="73" d="100"/>
        </p:scale>
        <p:origin x="-12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6" d="100"/>
        <a:sy n="146" d="100"/>
      </p:scale>
      <p:origin x="0" y="3584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83C27-0190-4028-AADB-F58268DA5BA1}" type="datetimeFigureOut">
              <a:rPr lang="en-US" smtClean="0"/>
              <a:pPr/>
              <a:t>7/12/2022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5390BF-BE29-43A5-9BE5-16330D9957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16369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390BF-BE29-43A5-9BE5-16330D99577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76873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390BF-BE29-43A5-9BE5-16330D99577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7687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390BF-BE29-43A5-9BE5-16330D99577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76873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390BF-BE29-43A5-9BE5-16330D99577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76873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390BF-BE29-43A5-9BE5-16330D99577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76873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390BF-BE29-43A5-9BE5-16330D99577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76873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390BF-BE29-43A5-9BE5-16330D99577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76873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390BF-BE29-43A5-9BE5-16330D99577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76873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390BF-BE29-43A5-9BE5-16330D99577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76873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390BF-BE29-43A5-9BE5-16330D99577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7687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zh-TW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zh-TW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48BCA0-73B4-488D-87D7-D21AD7ADECD9}" type="slidenum">
              <a:rPr lang="en-GB" altLang="zh-TW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4575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zh-TW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zh-TW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86D85A-7C97-4D38-A93D-9AE7D59F4748}" type="slidenum">
              <a:rPr lang="en-GB" altLang="zh-TW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9290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zh-TW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zh-TW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B0F328-3668-45BB-BEDF-2C58B2FC7D01}" type="slidenum">
              <a:rPr lang="en-GB" altLang="zh-TW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97941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zh-TW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zh-TW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D793E6-3538-4C90-B96D-0D2405B04633}" type="slidenum">
              <a:rPr lang="en-GB" altLang="zh-TW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89602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zh-TW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zh-TW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0ACDA6-F3EC-4F82-9646-18F1E3827FBB}" type="slidenum">
              <a:rPr lang="en-GB" altLang="zh-TW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50344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zh-TW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zh-TW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CC01CC-ABFE-4EFD-8947-DF2E8D7465BF}" type="slidenum">
              <a:rPr lang="en-GB" altLang="zh-TW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44326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zh-TW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zh-TW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8DA06F-C429-445B-B70C-4E4C6EE4D1E2}" type="slidenum">
              <a:rPr lang="en-GB" altLang="zh-TW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752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zh-TW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zh-TW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2E59CD-DEC1-465D-A9D1-09DF396A84B1}" type="slidenum">
              <a:rPr lang="en-GB" altLang="zh-TW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64443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zh-TW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zh-TW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F00345-2F79-48AF-B5EE-FBA36C42B788}" type="slidenum">
              <a:rPr lang="en-GB" altLang="zh-TW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61462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zh-TW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zh-TW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5B40A3-C847-474C-801C-39100B05117C}" type="slidenum">
              <a:rPr lang="en-GB" altLang="zh-TW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72284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zh-TW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zh-TW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78153-06A3-48AC-A67A-E430C3F67C88}" type="slidenum">
              <a:rPr lang="en-GB" altLang="zh-TW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7619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7960F-56A6-4F9B-B411-F289748754EF}" type="datetimeFigureOut">
              <a:rPr lang="en-US" smtClean="0">
                <a:solidFill>
                  <a:srgbClr val="696464"/>
                </a:solidFill>
              </a:rPr>
              <a:pPr/>
              <a:t>7/12/2022</a:t>
            </a:fld>
            <a:endParaRPr lang="en-US" dirty="0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C9445-1E1E-4C04-9138-5489CF1557F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85816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Ancient_Greec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"/>
            <a:ext cx="8839200" cy="655320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Chapter Three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3. What is 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Citizenship?</a:t>
            </a:r>
            <a:endParaRPr lang="en-US" sz="2800" u="sng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v"/>
            </a:pPr>
            <a:r>
              <a:rPr lang="en-US" sz="28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At the end of this class students be able to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 algn="just">
              <a:buFont typeface="Arial" pitchFamily="34" charset="0"/>
              <a:buAutoNum type="arabicPeriod"/>
            </a:pP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Understand </a:t>
            </a:r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what citizenship is and its historical development 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ea typeface="Arial Unicode MS"/>
              <a:cs typeface="Times New Roman" pitchFamily="18" charset="0"/>
            </a:endParaRPr>
          </a:p>
          <a:p>
            <a:pPr marL="457200" lvl="0" indent="-457200" algn="just">
              <a:buAutoNum type="arabicPeriod"/>
            </a:pP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Describes the approaches of citizenships </a:t>
            </a:r>
          </a:p>
          <a:p>
            <a:pPr marL="457200" lvl="0" indent="-457200" algn="just">
              <a:buAutoNum type="arabicPeriod"/>
            </a:pP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Analyzes </a:t>
            </a:r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ways of acquiring and losing of citizenship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Arial" pitchFamily="34" charset="0"/>
              <a:buAutoNum type="arabicPeriod"/>
            </a:pPr>
            <a:r>
              <a:rPr lang="en-US" sz="2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Understand the different ways of acquiring citizenship according to </a:t>
            </a:r>
            <a:r>
              <a:rPr lang="en-US" sz="2600" dirty="0">
                <a:solidFill>
                  <a:prstClr val="black"/>
                </a:solidFill>
                <a:latin typeface="Times New Roman"/>
              </a:rPr>
              <a:t>"Ethiopian Nationality Proclamation No. 378/2003.“ from articles 5-12</a:t>
            </a:r>
            <a:r>
              <a:rPr lang="en-US" sz="2600" dirty="0" smtClean="0">
                <a:solidFill>
                  <a:prstClr val="black"/>
                </a:solidFill>
                <a:latin typeface="Times New Roman"/>
              </a:rPr>
              <a:t>.</a:t>
            </a:r>
            <a:endParaRPr lang="en-US" sz="28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AutoNum type="arabicPeriod"/>
            </a:pPr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Understand how dual citizenship happened, the possibility to acquire dual citizenship and  burdens of dual citizenship 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lnSpc>
                <a:spcPct val="120000"/>
              </a:lnSpc>
              <a:buNone/>
            </a:pPr>
            <a:endParaRPr lang="en-US" dirty="0"/>
          </a:p>
          <a:p>
            <a:pPr marL="0" indent="0" algn="ctr">
              <a:lnSpc>
                <a:spcPct val="120000"/>
              </a:lnSpc>
              <a:buNone/>
            </a:pPr>
            <a:endParaRPr lang="en-US" dirty="0"/>
          </a:p>
          <a:p>
            <a:pPr marL="0" indent="0" algn="ctr">
              <a:lnSpc>
                <a:spcPct val="120000"/>
              </a:lnSpc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2120562606"/>
      </p:ext>
    </p:extLst>
  </p:cSld>
  <p:clrMapOvr>
    <a:masterClrMapping/>
  </p:clrMapOvr>
  <p:transition advTm="436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9067800" cy="6705601"/>
          </a:xfrm>
        </p:spPr>
        <p:txBody>
          <a:bodyPr>
            <a:noAutofit/>
          </a:bodyPr>
          <a:lstStyle/>
          <a:p>
            <a:pPr lvl="0">
              <a:buFont typeface="Wingdings" pitchFamily="2" charset="2"/>
              <a:buChar char="v"/>
            </a:pPr>
            <a:r>
              <a:rPr lang="en-US" sz="28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Class Activities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Arial" pitchFamily="34" charset="0"/>
              <a:buAutoNum type="arabicPeriod"/>
            </a:pPr>
            <a:r>
              <a:rPr lang="en-US" sz="2600" dirty="0" smtClean="0">
                <a:solidFill>
                  <a:prstClr val="black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Discuss what </a:t>
            </a:r>
            <a:r>
              <a:rPr lang="en-US" sz="2600" dirty="0">
                <a:solidFill>
                  <a:prstClr val="black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citizenship is and its historical </a:t>
            </a:r>
            <a:r>
              <a:rPr lang="en-US" sz="2600" dirty="0" smtClean="0">
                <a:solidFill>
                  <a:prstClr val="black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development. </a:t>
            </a:r>
            <a:endParaRPr lang="en-US" sz="2600" dirty="0">
              <a:solidFill>
                <a:prstClr val="black"/>
              </a:solidFill>
              <a:latin typeface="Times New Roman" pitchFamily="18" charset="0"/>
              <a:ea typeface="Arial Unicode MS"/>
              <a:cs typeface="Times New Roman" pitchFamily="18" charset="0"/>
            </a:endParaRPr>
          </a:p>
          <a:p>
            <a:pPr marL="457200" lvl="0" indent="-457200" algn="just">
              <a:buFont typeface="Arial" pitchFamily="34" charset="0"/>
              <a:buAutoNum type="arabicPeriod"/>
            </a:pPr>
            <a:r>
              <a:rPr lang="en-US" sz="2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List and briefly explain the 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approaches of </a:t>
            </a:r>
            <a:r>
              <a:rPr lang="en-US" sz="2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citizenships. </a:t>
            </a:r>
            <a:endParaRPr lang="en-US" sz="2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Arial" pitchFamily="34" charset="0"/>
              <a:buAutoNum type="arabicPeriod"/>
            </a:pPr>
            <a:r>
              <a:rPr lang="en-US" sz="2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List </a:t>
            </a:r>
            <a:r>
              <a:rPr lang="en-US" sz="2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ways </a:t>
            </a:r>
            <a:r>
              <a:rPr lang="en-US" sz="2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of acquiring and losing of </a:t>
            </a:r>
            <a:r>
              <a:rPr lang="en-US" sz="2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citizenship, and discuss in detail. </a:t>
            </a:r>
            <a:endParaRPr lang="en-US" sz="2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Arial" pitchFamily="34" charset="0"/>
              <a:buAutoNum type="arabicPeriod"/>
            </a:pPr>
            <a:r>
              <a:rPr lang="en-US" sz="2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List and discuss </a:t>
            </a:r>
            <a:r>
              <a:rPr lang="en-US" sz="2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 different ways of acquiring citizenship according to </a:t>
            </a:r>
            <a:r>
              <a:rPr lang="en-US" sz="2600" dirty="0" smtClean="0">
                <a:solidFill>
                  <a:prstClr val="black"/>
                </a:solidFill>
                <a:latin typeface="Times New Roman"/>
              </a:rPr>
              <a:t>"</a:t>
            </a:r>
            <a:r>
              <a:rPr lang="en-US" sz="2600" dirty="0">
                <a:solidFill>
                  <a:prstClr val="black"/>
                </a:solidFill>
                <a:latin typeface="Times New Roman"/>
              </a:rPr>
              <a:t>Ethiopian Nationality Proclamation No. 378/2003.“ from articles </a:t>
            </a:r>
            <a:r>
              <a:rPr lang="en-US" sz="2600" dirty="0" smtClean="0">
                <a:solidFill>
                  <a:prstClr val="black"/>
                </a:solidFill>
                <a:latin typeface="Times New Roman"/>
              </a:rPr>
              <a:t>5-12.</a:t>
            </a:r>
            <a:endParaRPr lang="en-US" sz="2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Arial" pitchFamily="34" charset="0"/>
              <a:buAutoNum type="arabicPeriod"/>
            </a:pPr>
            <a:r>
              <a:rPr lang="en-US" sz="2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Define what </a:t>
            </a:r>
            <a:r>
              <a:rPr lang="en-US" sz="2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dual citizenship means, the possibility to acquire dual citizenship and  burdens of dual </a:t>
            </a:r>
            <a:r>
              <a:rPr lang="en-US" sz="2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citizenship. </a:t>
            </a:r>
          </a:p>
          <a:p>
            <a:pPr marL="457200" lvl="0" indent="-457200" algn="just">
              <a:buFont typeface="Arial" pitchFamily="34" charset="0"/>
              <a:buAutoNum type="arabicPeriod"/>
            </a:pPr>
            <a:r>
              <a:rPr lang="en-US" sz="2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Discuss what stateless person means and how stateless my happen. </a:t>
            </a:r>
            <a:endParaRPr lang="en-US" sz="2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06950931"/>
      </p:ext>
    </p:extLst>
  </p:cSld>
  <p:clrMapOvr>
    <a:masterClrMapping/>
  </p:clrMapOvr>
  <p:transition advTm="436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839200" cy="685800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1200" b="1" dirty="0" smtClean="0">
                <a:latin typeface="Times New Roman" pitchFamily="18" charset="0"/>
                <a:cs typeface="Times New Roman" pitchFamily="18" charset="0"/>
              </a:rPr>
              <a:t>3. What is </a:t>
            </a:r>
            <a:r>
              <a:rPr lang="en-US" sz="11200" b="1" u="sng" dirty="0" smtClean="0">
                <a:latin typeface="Times New Roman" pitchFamily="18" charset="0"/>
                <a:cs typeface="Times New Roman" pitchFamily="18" charset="0"/>
              </a:rPr>
              <a:t>Citizenship?</a:t>
            </a:r>
            <a:endParaRPr lang="en-US" sz="11200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States </a:t>
            </a:r>
            <a:r>
              <a:rPr lang="en-US" sz="11200" b="1" dirty="0" smtClean="0">
                <a:latin typeface="Times New Roman" pitchFamily="18" charset="0"/>
                <a:cs typeface="Times New Roman" pitchFamily="18" charset="0"/>
              </a:rPr>
              <a:t>cannot be understood </a:t>
            </a: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in the absence of Citizens and Citizenship. In the same way, </a:t>
            </a:r>
            <a:r>
              <a:rPr lang="en-US" sz="11200" b="1" dirty="0" smtClean="0">
                <a:latin typeface="Times New Roman" pitchFamily="18" charset="0"/>
                <a:cs typeface="Times New Roman" pitchFamily="18" charset="0"/>
              </a:rPr>
              <a:t>citizenship cannot be explained without the state.</a:t>
            </a: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en-US" sz="11200" b="1" dirty="0" smtClean="0">
                <a:latin typeface="Times New Roman" pitchFamily="18" charset="0"/>
                <a:cs typeface="Times New Roman" pitchFamily="18" charset="0"/>
              </a:rPr>
              <a:t>Citizen</a:t>
            </a: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 is defined as the </a:t>
            </a:r>
            <a:r>
              <a:rPr lang="en-US" sz="11200" b="1" u="sng" dirty="0" smtClean="0">
                <a:latin typeface="Times New Roman" pitchFamily="18" charset="0"/>
                <a:cs typeface="Times New Roman" pitchFamily="18" charset="0"/>
              </a:rPr>
              <a:t>legal bond between a person and a state </a:t>
            </a: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together with the existence </a:t>
            </a:r>
            <a:r>
              <a:rPr lang="en-US" sz="11200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of reciprocal rights and duties.</a:t>
            </a: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It is instrument of </a:t>
            </a:r>
            <a:r>
              <a:rPr lang="en-US" sz="11200" b="1" u="sng" dirty="0" smtClean="0">
                <a:latin typeface="Times New Roman" pitchFamily="18" charset="0"/>
                <a:cs typeface="Times New Roman" pitchFamily="18" charset="0"/>
              </a:rPr>
              <a:t>identification </a:t>
            </a: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 and means of </a:t>
            </a:r>
            <a:r>
              <a:rPr lang="en-US" sz="11200" b="1" dirty="0" smtClean="0">
                <a:latin typeface="Times New Roman" pitchFamily="18" charset="0"/>
                <a:cs typeface="Times New Roman" pitchFamily="18" charset="0"/>
              </a:rPr>
              <a:t>inclusion and exclusion </a:t>
            </a: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criteria. 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11200" dirty="0">
                <a:latin typeface="Times New Roman" pitchFamily="18" charset="0"/>
                <a:cs typeface="Times New Roman" pitchFamily="18" charset="0"/>
              </a:rPr>
              <a:t>There is no uniformity of qualifications for citizenship in the world. i.e</a:t>
            </a: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1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Different countries can follow different </a:t>
            </a:r>
            <a:r>
              <a:rPr lang="en-US" sz="1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rules, laws or principles</a:t>
            </a:r>
            <a:r>
              <a:rPr lang="en-US" sz="11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in granting and denying citizenship status </a:t>
            </a:r>
            <a:r>
              <a:rPr lang="en-US" sz="1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11200" b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who its citizens are and who are not.  </a:t>
            </a:r>
            <a:endParaRPr lang="en-US" sz="96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None/>
            </a:pPr>
            <a:endParaRPr lang="en-US" sz="1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20000"/>
              </a:lnSpc>
              <a:buNone/>
            </a:pPr>
            <a:endParaRPr lang="en-US" sz="1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20000"/>
              </a:lnSpc>
              <a:buFont typeface="Wingdings" pitchFamily="2" charset="2"/>
              <a:buChar char="Ø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20000"/>
              </a:lnSpc>
              <a:buFont typeface="Wingdings" pitchFamily="2" charset="2"/>
              <a:buChar char="§"/>
            </a:pPr>
            <a:endParaRPr lang="en-US" dirty="0"/>
          </a:p>
          <a:p>
            <a:pPr marL="0" indent="0" algn="ctr">
              <a:lnSpc>
                <a:spcPct val="120000"/>
              </a:lnSpc>
              <a:buNone/>
            </a:pPr>
            <a:endParaRPr lang="en-US" dirty="0"/>
          </a:p>
          <a:p>
            <a:pPr marL="0" indent="0" algn="ctr">
              <a:lnSpc>
                <a:spcPct val="120000"/>
              </a:lnSpc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527454577"/>
      </p:ext>
    </p:extLst>
  </p:cSld>
  <p:clrMapOvr>
    <a:masterClrMapping/>
  </p:clrMapOvr>
  <p:transition advTm="436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991600" cy="6553200"/>
          </a:xfrm>
        </p:spPr>
        <p:txBody>
          <a:bodyPr>
            <a:noAutofit/>
          </a:bodyPr>
          <a:lstStyle/>
          <a:p>
            <a:pPr lvl="0" algn="just">
              <a:buNone/>
            </a:pP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3.1. </a:t>
            </a: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 Genesis of Citizenship: Normative and Historical Evolution of Citizenship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Citizenship is a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complex and contested concept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understood in different ways throughout the world.</a:t>
            </a: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While there is disagreement about when citizenship began, many thinkers point to the early </a:t>
            </a:r>
            <a:r>
              <a:rPr lang="en-I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city-states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of 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  <a:hlinkClick r:id="rId3" tooltip="Ancient Greece"/>
              </a:rPr>
              <a:t>ancient Greece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 algn="just">
              <a:buFont typeface="Wingdings" pitchFamily="2" charset="2"/>
              <a:buChar char="ü"/>
            </a:pP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 the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ancient 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Greek city state </a:t>
            </a:r>
            <a:r>
              <a:rPr lang="en-US" sz="2400" b="1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Athens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the 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people were divided into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two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classes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citizens and </a:t>
            </a:r>
            <a:r>
              <a:rPr lang="en-US" sz="2400" b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slaves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>
              <a:buFont typeface="Wingdings" pitchFamily="2" charset="2"/>
              <a:buChar char="ü"/>
            </a:pP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 the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ancient 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Rome - the people were divided into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three classes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Citizens, Plebeians and  Slaves.</a:t>
            </a:r>
            <a:endParaRPr lang="en-US" sz="2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§"/>
            </a:pP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 the classical time Citizen has </a:t>
            </a:r>
            <a:r>
              <a:rPr lang="en-US" sz="2400" b="1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especial privilege</a:t>
            </a:r>
          </a:p>
          <a:p>
            <a:pPr lvl="0" algn="just">
              <a:buFont typeface="Wingdings" pitchFamily="2" charset="2"/>
              <a:buChar char="§"/>
            </a:pP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Citizens were classified into </a:t>
            </a:r>
            <a:r>
              <a:rPr lang="en-US" sz="2400" b="1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first and 2</a:t>
            </a:r>
            <a:r>
              <a:rPr lang="en-US" sz="2400" b="1" u="sng" baseline="30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2400" b="1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citizens </a:t>
            </a:r>
            <a:endParaRPr lang="en-US" sz="2400" b="1" u="sng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§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rights and privileges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of citizenship are enjoyed by a 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small group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of the society but the 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majorities are merely required to fulfill their responsibilities or duties as members of that country.</a:t>
            </a:r>
          </a:p>
          <a:p>
            <a:pPr lvl="0" algn="just">
              <a:buFont typeface="Wingdings" pitchFamily="2" charset="2"/>
              <a:buChar char="Ø"/>
            </a:pP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But, in modern times the distinction between people are made-</a:t>
            </a:r>
            <a:r>
              <a:rPr lang="en-US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Citizens and aliens/foreigner</a:t>
            </a:r>
            <a:r>
              <a:rPr lang="en-US" sz="2400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672191113"/>
      </p:ext>
    </p:extLst>
  </p:cSld>
  <p:clrMapOvr>
    <a:masterClrMapping/>
  </p:clrMapOvr>
  <p:transition advTm="436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991600" cy="6553200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20000"/>
              </a:lnSpc>
              <a:buFont typeface="Wingdings" pitchFamily="2" charset="2"/>
              <a:buChar char="v"/>
            </a:pPr>
            <a:r>
              <a:rPr lang="en-US" sz="5400" b="1" i="1" u="sng" dirty="0" smtClean="0">
                <a:latin typeface="Times New Roman" pitchFamily="18" charset="0"/>
                <a:cs typeface="Times New Roman" pitchFamily="18" charset="0"/>
              </a:rPr>
              <a:t>Today Citizen:- 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implies that all people have equal </a:t>
            </a:r>
            <a:r>
              <a:rPr lang="en-US" sz="5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rights, privileges and responsibilities in a state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5400" b="1" u="sng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Char char="v"/>
            </a:pPr>
            <a:r>
              <a:rPr lang="en-US" sz="5100" dirty="0" smtClean="0">
                <a:latin typeface="Times New Roman" pitchFamily="18" charset="0"/>
                <a:cs typeface="Times New Roman" pitchFamily="18" charset="0"/>
              </a:rPr>
              <a:t>The concept of citizenship has raised </a:t>
            </a:r>
            <a:r>
              <a:rPr lang="en-US" sz="5100" b="1" u="sng" dirty="0" smtClean="0">
                <a:latin typeface="Times New Roman" pitchFamily="18" charset="0"/>
                <a:cs typeface="Times New Roman" pitchFamily="18" charset="0"/>
              </a:rPr>
              <a:t>fierce controversies </a:t>
            </a:r>
            <a:r>
              <a:rPr lang="en-US" sz="5100" dirty="0" smtClean="0">
                <a:latin typeface="Times New Roman" pitchFamily="18" charset="0"/>
                <a:cs typeface="Times New Roman" pitchFamily="18" charset="0"/>
              </a:rPr>
              <a:t>over the issues of </a:t>
            </a:r>
          </a:p>
          <a:p>
            <a:pPr marL="857250" indent="-857250" algn="just">
              <a:lnSpc>
                <a:spcPct val="120000"/>
              </a:lnSpc>
              <a:buAutoNum type="romanLcPeriod"/>
            </a:pPr>
            <a:r>
              <a:rPr lang="en-US" sz="5100" dirty="0" smtClean="0">
                <a:latin typeface="Times New Roman" pitchFamily="18" charset="0"/>
                <a:cs typeface="Times New Roman" pitchFamily="18" charset="0"/>
              </a:rPr>
              <a:t>The relationship between the </a:t>
            </a:r>
            <a:r>
              <a:rPr lang="en-US" sz="5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state and individuals</a:t>
            </a:r>
            <a:r>
              <a:rPr lang="en-US" sz="51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857250" indent="-857250" algn="just">
              <a:lnSpc>
                <a:spcPct val="120000"/>
              </a:lnSpc>
              <a:buAutoNum type="romanLcPeriod"/>
            </a:pPr>
            <a:r>
              <a:rPr lang="en-US" sz="5100" dirty="0" smtClean="0">
                <a:latin typeface="Times New Roman" pitchFamily="18" charset="0"/>
                <a:cs typeface="Times New Roman" pitchFamily="18" charset="0"/>
              </a:rPr>
              <a:t>Above all the issue of is </a:t>
            </a:r>
            <a:r>
              <a:rPr lang="en-US" sz="51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citizenship an individual or collective </a:t>
            </a:r>
            <a:r>
              <a:rPr lang="en-US" sz="5100" dirty="0" smtClean="0">
                <a:latin typeface="Times New Roman" pitchFamily="18" charset="0"/>
                <a:cs typeface="Times New Roman" pitchFamily="18" charset="0"/>
              </a:rPr>
              <a:t>issue? </a:t>
            </a:r>
          </a:p>
          <a:p>
            <a:pPr marL="857250" indent="-857250"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5100" dirty="0" smtClean="0">
                <a:latin typeface="Times New Roman" pitchFamily="18" charset="0"/>
                <a:cs typeface="Times New Roman" pitchFamily="18" charset="0"/>
              </a:rPr>
              <a:t>In regarding to this, we examine three </a:t>
            </a:r>
            <a:r>
              <a:rPr lang="en-US" sz="5100" b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Approaches/theories</a:t>
            </a:r>
            <a:r>
              <a:rPr lang="en-US" sz="5100" dirty="0" smtClean="0">
                <a:latin typeface="Times New Roman" pitchFamily="18" charset="0"/>
                <a:cs typeface="Times New Roman" pitchFamily="18" charset="0"/>
              </a:rPr>
              <a:t> on citizenship: </a:t>
            </a:r>
          </a:p>
          <a:p>
            <a:pPr marL="914400" indent="-914400" algn="just">
              <a:lnSpc>
                <a:spcPct val="120000"/>
              </a:lnSpc>
              <a:buAutoNum type="arabicPeriod"/>
            </a:pPr>
            <a:r>
              <a:rPr lang="en-US" sz="5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Liberal Citizenship Approach</a:t>
            </a:r>
          </a:p>
          <a:p>
            <a:pPr marL="914400" indent="-914400" algn="just">
              <a:lnSpc>
                <a:spcPct val="120000"/>
              </a:lnSpc>
              <a:buAutoNum type="arabicPeriod"/>
            </a:pPr>
            <a:r>
              <a:rPr lang="en-US" sz="5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Communitarian Citizenship Approaches</a:t>
            </a:r>
          </a:p>
          <a:p>
            <a:pPr marL="914400" indent="-914400" algn="just">
              <a:lnSpc>
                <a:spcPct val="120000"/>
              </a:lnSpc>
              <a:buAutoNum type="arabicPeriod"/>
            </a:pPr>
            <a:r>
              <a:rPr lang="en-US" sz="5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Civic Republican Citizenship Approaches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b="1" dirty="0"/>
          </a:p>
          <a:p>
            <a:pPr lvl="0" algn="just">
              <a:lnSpc>
                <a:spcPct val="150000"/>
              </a:lnSpc>
              <a:buFont typeface="Wingdings" pitchFamily="2" charset="2"/>
              <a:buChar char="§"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lnSpc>
                <a:spcPct val="150000"/>
              </a:lnSpc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2672191113"/>
      </p:ext>
    </p:extLst>
  </p:cSld>
  <p:clrMapOvr>
    <a:masterClrMapping/>
  </p:clrMapOvr>
  <p:transition advTm="436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7056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3. 2. Ways of Acquiring and Loosing 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3. 2. 1. Major Ways of Acquiring 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buFont typeface="Wingdings" pitchFamily="2" charset="2"/>
              <a:buChar char="Ø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The process of acquiring citizenship </a:t>
            </a:r>
            <a:r>
              <a:rPr lang="en-US" sz="3000" b="1" u="sng" dirty="0" smtClean="0">
                <a:latin typeface="Times New Roman" pitchFamily="18" charset="0"/>
                <a:cs typeface="Times New Roman" pitchFamily="18" charset="0"/>
              </a:rPr>
              <a:t>varies from country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to country depending up on the </a:t>
            </a:r>
            <a:r>
              <a:rPr lang="en-US" sz="3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existing specific laws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of each country.</a:t>
            </a:r>
          </a:p>
          <a:p>
            <a:pPr>
              <a:lnSpc>
                <a:spcPct val="110000"/>
              </a:lnSpc>
              <a:buFont typeface="Wingdings" pitchFamily="2" charset="2"/>
              <a:buChar char="Ø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There is 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 clear cut uniformity in acquiring citizenship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status as there is no common standard that govern all state of the world.</a:t>
            </a:r>
            <a:endParaRPr lang="en-US" sz="30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10000"/>
              </a:lnSpc>
              <a:buFont typeface="Wingdings" pitchFamily="2" charset="2"/>
              <a:buChar char="v"/>
            </a:pPr>
            <a:r>
              <a:rPr lang="en-US" sz="3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 are </a:t>
            </a:r>
            <a:r>
              <a:rPr lang="en-US" sz="3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Three  Ways </a:t>
            </a:r>
            <a:r>
              <a:rPr lang="en-US" sz="3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of Acquiring of Citizenship </a:t>
            </a:r>
          </a:p>
          <a:p>
            <a:pPr marL="514350" lvl="0" indent="-514350" algn="just">
              <a:lnSpc>
                <a:spcPct val="110000"/>
              </a:lnSpc>
              <a:buAutoNum type="arabicPeriod"/>
            </a:pPr>
            <a:r>
              <a:rPr lang="en-US" sz="3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Citizenship by Birth</a:t>
            </a:r>
          </a:p>
          <a:p>
            <a:pPr algn="just">
              <a:lnSpc>
                <a:spcPct val="110000"/>
              </a:lnSpc>
              <a:buFont typeface="Wingdings" pitchFamily="2" charset="2"/>
              <a:buChar char="ü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It is the </a:t>
            </a:r>
            <a:r>
              <a:rPr lang="en-US" sz="3000" b="1" u="sng" dirty="0" smtClean="0">
                <a:latin typeface="Times New Roman" pitchFamily="18" charset="0"/>
                <a:cs typeface="Times New Roman" pitchFamily="18" charset="0"/>
              </a:rPr>
              <a:t>natural aspect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since it is obtained through birth.</a:t>
            </a:r>
          </a:p>
          <a:p>
            <a:pPr marL="514350" lvl="0" indent="-514350" algn="just">
              <a:lnSpc>
                <a:spcPct val="110000"/>
              </a:lnSpc>
              <a:buFont typeface="Wingdings" pitchFamily="2" charset="2"/>
              <a:buChar char="ü"/>
            </a:pPr>
            <a:r>
              <a:rPr lang="en-US" sz="3000" b="1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Involuntary</a:t>
            </a:r>
            <a:r>
              <a:rPr lang="en-US" sz="3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way of acquiring citizenship</a:t>
            </a:r>
          </a:p>
          <a:p>
            <a:pPr marL="514350" lvl="0" indent="-514350" algn="just">
              <a:lnSpc>
                <a:spcPct val="110000"/>
              </a:lnSpc>
              <a:buNone/>
            </a:pPr>
            <a:r>
              <a:rPr lang="en-US" sz="3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2. Citizenship by Law (Naturalization)</a:t>
            </a:r>
          </a:p>
          <a:p>
            <a:pPr marL="514350" lvl="0" indent="-514350" algn="just">
              <a:lnSpc>
                <a:spcPct val="110000"/>
              </a:lnSpc>
              <a:buNone/>
            </a:pP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  <a:buFont typeface="Wingdings" pitchFamily="2" charset="2"/>
              <a:buChar char="§"/>
            </a:pPr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1596455118"/>
      </p:ext>
    </p:extLst>
  </p:cSld>
  <p:clrMapOvr>
    <a:masterClrMapping/>
  </p:clrMapOvr>
  <p:transition advTm="436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76200"/>
          <a:ext cx="8839200" cy="719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2057400"/>
                <a:gridCol w="32766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Citizenship by Birth 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Citizenship by Law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Naturalization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595880">
                <a:tc>
                  <a:txBody>
                    <a:bodyPr/>
                    <a:lstStyle/>
                    <a:p>
                      <a:pPr marL="0" marR="0" lvl="6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v"/>
                        <a:tabLst/>
                        <a:defRPr/>
                      </a:pPr>
                      <a:r>
                        <a:rPr lang="en-US" sz="2000" b="1" u="sng" dirty="0" smtClean="0">
                          <a:solidFill>
                            <a:prstClr val="black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Jus soli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ü"/>
                      </a:pPr>
                      <a:r>
                        <a:rPr lang="en-US" sz="2000" b="1" i="1" u="sng" dirty="0" smtClean="0">
                          <a:latin typeface="Times New Roman" pitchFamily="18" charset="0"/>
                          <a:cs typeface="Times New Roman" pitchFamily="18" charset="0"/>
                        </a:rPr>
                        <a:t>jus soli </a:t>
                      </a:r>
                      <a:r>
                        <a:rPr lang="en-US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=  a Latin phrase the </a:t>
                      </a:r>
                      <a:r>
                        <a:rPr lang="en-US" sz="2000" b="1" i="1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right of soil.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ü"/>
                      </a:pP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which means the law of soil (by place of birth) 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None/>
                      </a:pP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E.g. U.S.A, Britain, Canada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Ø"/>
                      </a:pPr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Exception:- Babies born  from: </a:t>
                      </a:r>
                    </a:p>
                    <a:p>
                      <a:pPr lvl="0" algn="just">
                        <a:lnSpc>
                          <a:spcPct val="150000"/>
                        </a:lnSpc>
                        <a:buFont typeface="Wingdings" pitchFamily="2" charset="2"/>
                        <a:buChar char="ü"/>
                      </a:pPr>
                      <a:r>
                        <a:rPr lang="en-US" sz="2000" dirty="0" smtClean="0">
                          <a:solidFill>
                            <a:prstClr val="black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Babies  born from </a:t>
                      </a:r>
                      <a:r>
                        <a:rPr lang="en-US" sz="2000" b="1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diplomat</a:t>
                      </a:r>
                      <a:r>
                        <a:rPr lang="en-US" sz="2000" b="1" baseline="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000" b="1" dirty="0" smtClean="0">
                        <a:solidFill>
                          <a:srgbClr val="00B0F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lvl="0" algn="just">
                        <a:lnSpc>
                          <a:spcPct val="150000"/>
                        </a:lnSpc>
                        <a:buFont typeface="Wingdings" pitchFamily="2" charset="2"/>
                        <a:buChar char="ü"/>
                      </a:pPr>
                      <a:r>
                        <a:rPr lang="en-US" sz="2000" dirty="0" smtClean="0">
                          <a:solidFill>
                            <a:prstClr val="black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Babies  born from </a:t>
                      </a:r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International organization representatives</a:t>
                      </a:r>
                      <a:r>
                        <a:rPr lang="en-US" sz="2000" dirty="0" smtClean="0">
                          <a:solidFill>
                            <a:prstClr val="black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 workers,  </a:t>
                      </a:r>
                    </a:p>
                    <a:p>
                      <a:pPr lvl="0" algn="just">
                        <a:lnSpc>
                          <a:spcPct val="150000"/>
                        </a:lnSpc>
                        <a:buFont typeface="Wingdings" pitchFamily="2" charset="2"/>
                        <a:buChar char="ü"/>
                      </a:pPr>
                      <a:r>
                        <a:rPr lang="en-US" sz="2000" dirty="0" smtClean="0">
                          <a:solidFill>
                            <a:prstClr val="black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Babies  born from </a:t>
                      </a:r>
                      <a:r>
                        <a:rPr lang="en-US" sz="2000" b="1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refugees, </a:t>
                      </a:r>
                    </a:p>
                    <a:p>
                      <a:pPr marL="0" marR="0" lvl="6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solidFill>
                          <a:prstClr val="black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6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v"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prstClr val="black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Jus sanguine</a:t>
                      </a:r>
                    </a:p>
                    <a:p>
                      <a:pPr marL="0" marR="0" lvl="6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US" sz="2000" b="1" u="sng" dirty="0" smtClean="0">
                          <a:solidFill>
                            <a:prstClr val="black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Jus Sanguineous </a:t>
                      </a:r>
                      <a:r>
                        <a:rPr lang="en-US" sz="2000" dirty="0" smtClean="0">
                          <a:solidFill>
                            <a:prstClr val="black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 Latin phrase the </a:t>
                      </a:r>
                      <a:r>
                        <a:rPr lang="en-US" sz="2000" b="1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right of blood</a:t>
                      </a:r>
                      <a:r>
                        <a:rPr lang="en-US" sz="2000" b="1" baseline="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or </a:t>
                      </a:r>
                      <a:r>
                        <a:rPr lang="en-US" sz="2000" dirty="0" smtClean="0">
                          <a:solidFill>
                            <a:prstClr val="black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law of blood</a:t>
                      </a:r>
                    </a:p>
                    <a:p>
                      <a:pPr marL="0" marR="0" lvl="6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What matters is the </a:t>
                      </a: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lineage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000" b="1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descent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or blood relationship, </a:t>
                      </a:r>
                      <a:r>
                        <a:rPr lang="en-US" sz="2000" b="1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not the place of birth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en-US" sz="2000" dirty="0" smtClean="0">
                          <a:solidFill>
                            <a:prstClr val="black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</a:p>
                    <a:p>
                      <a:pPr marL="0" marR="0" lvl="6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en-US" sz="2000" dirty="0" err="1" smtClean="0">
                          <a:solidFill>
                            <a:prstClr val="black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E.g</a:t>
                      </a:r>
                      <a:r>
                        <a:rPr lang="en-US" sz="2000" dirty="0" smtClean="0">
                          <a:solidFill>
                            <a:prstClr val="black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all most all the world state  follow this.</a:t>
                      </a:r>
                      <a:r>
                        <a:rPr lang="en-US" sz="2000" baseline="0" dirty="0" smtClean="0">
                          <a:solidFill>
                            <a:prstClr val="black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smtClean="0">
                          <a:solidFill>
                            <a:prstClr val="black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Ethiopia, Canada, France,  U S A</a:t>
                      </a:r>
                    </a:p>
                    <a:p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just">
                        <a:buFont typeface="Wingdings" pitchFamily="2" charset="2"/>
                        <a:buChar char="ü"/>
                      </a:pPr>
                      <a:r>
                        <a:rPr lang="en-US" sz="19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Is the legal process by which </a:t>
                      </a:r>
                      <a:r>
                        <a:rPr lang="en-US" sz="19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foreigners/alien</a:t>
                      </a:r>
                      <a:r>
                        <a:rPr lang="en-US" sz="19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become citizens of another country. </a:t>
                      </a:r>
                      <a:endParaRPr lang="en-US" sz="19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ü"/>
                      </a:pPr>
                      <a:r>
                        <a:rPr lang="en-US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It is </a:t>
                      </a:r>
                      <a:r>
                        <a:rPr lang="en-US" sz="19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purely under the authority of the state.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ü"/>
                      </a:pPr>
                      <a:r>
                        <a:rPr lang="en-US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 To gate this individual should </a:t>
                      </a:r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fulfill the specific criteria</a:t>
                      </a:r>
                      <a:r>
                        <a:rPr lang="en-US" sz="1900" dirty="0" smtClean="0">
                          <a:latin typeface="Times New Roman" pitchFamily="18" charset="0"/>
                          <a:cs typeface="Times New Roman" pitchFamily="18" charset="0"/>
                        </a:rPr>
                        <a:t> set by the state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en-US" sz="19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9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Political case (secession, merger and subjugation),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en-US" sz="19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Grant on application, 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en-US" sz="19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Marriage,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en-US" sz="19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Legitimatization/adoption, and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en-US" sz="19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Reintegration/restoration</a:t>
                      </a:r>
                      <a:r>
                        <a:rPr lang="en-US" sz="19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</a:p>
                    <a:p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101364136"/>
      </p:ext>
    </p:extLst>
  </p:cSld>
  <p:clrMapOvr>
    <a:masterClrMapping/>
  </p:clrMapOvr>
  <p:transition advTm="436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7010399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 nationality act of 1930 was repealed by proclamation No. 378/2003 called Ethiopian Nationality proclamation</a:t>
            </a:r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u="sng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v"/>
            </a:pPr>
            <a:r>
              <a:rPr lang="en-US" sz="2800" b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b="1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Modes of </a:t>
            </a:r>
            <a:r>
              <a:rPr lang="en-US" sz="2800" b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Acquiring and Loosing  </a:t>
            </a:r>
            <a:r>
              <a:rPr lang="en-US" sz="2800" b="1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Ethiopian Citizenship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2362200"/>
          <a:ext cx="8686800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/>
                <a:gridCol w="3657600"/>
              </a:tblGrid>
              <a:tr h="409575">
                <a:tc>
                  <a:txBody>
                    <a:bodyPr/>
                    <a:lstStyle/>
                    <a:p>
                      <a:r>
                        <a:rPr lang="en-US" sz="2500" b="1" u="sng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Ways of /Modes of Acquiring 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b="1" u="sng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Ways/Modes Loosing</a:t>
                      </a:r>
                      <a:endParaRPr lang="en-US" sz="2500" dirty="0"/>
                    </a:p>
                  </a:txBody>
                  <a:tcPr/>
                </a:tc>
              </a:tr>
              <a:tr h="2047875">
                <a:tc>
                  <a:txBody>
                    <a:bodyPr/>
                    <a:lstStyle/>
                    <a:p>
                      <a:pPr marL="514350" lvl="0" indent="-514350" algn="just">
                        <a:buFont typeface="Arial" pitchFamily="34" charset="0"/>
                        <a:buAutoNum type="alphaLcPeriod"/>
                      </a:pPr>
                      <a:r>
                        <a:rPr lang="en-US" sz="27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Grant on Application (registration)</a:t>
                      </a:r>
                    </a:p>
                    <a:p>
                      <a:pPr marL="514350" lvl="0" indent="-514350" algn="just">
                        <a:buFont typeface="Arial" pitchFamily="34" charset="0"/>
                        <a:buAutoNum type="alphaLcPeriod"/>
                      </a:pPr>
                      <a:r>
                        <a:rPr lang="en-US" sz="27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Cases of Marriage </a:t>
                      </a:r>
                    </a:p>
                    <a:p>
                      <a:pPr marL="514350" lvl="0" indent="-514350" algn="just">
                        <a:buFont typeface="Arial" pitchFamily="34" charset="0"/>
                        <a:buAutoNum type="alphaLcPeriod"/>
                      </a:pPr>
                      <a:r>
                        <a:rPr lang="en-US" sz="27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Cases of Adoption (Legitimating)</a:t>
                      </a:r>
                    </a:p>
                    <a:p>
                      <a:pPr marL="514350" lvl="0" indent="-514350" algn="just">
                        <a:buFont typeface="Arial" pitchFamily="34" charset="0"/>
                        <a:buAutoNum type="alphaLcPeriod"/>
                      </a:pPr>
                      <a:r>
                        <a:rPr lang="en-US" sz="27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Citizenship by Special Cases </a:t>
                      </a:r>
                    </a:p>
                    <a:p>
                      <a:pPr marL="514350" lvl="0" indent="-514350" algn="just">
                        <a:buFont typeface="Arial" pitchFamily="34" charset="0"/>
                        <a:buAutoNum type="alphaLcPeriod"/>
                      </a:pPr>
                      <a:r>
                        <a:rPr lang="en-US" sz="27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Re-Admission to Ethiopian Nationality (Reintegration/Restoration)</a:t>
                      </a:r>
                      <a:endParaRPr lang="en-US" sz="270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lphaLcPeriod"/>
                      </a:pPr>
                      <a:r>
                        <a:rPr lang="en-US" sz="2700" b="0" dirty="0" smtClean="0">
                          <a:latin typeface="Times New Roman" pitchFamily="18" charset="0"/>
                          <a:cs typeface="Times New Roman" pitchFamily="18" charset="0"/>
                        </a:rPr>
                        <a:t>Renunciation (Expatriation)</a:t>
                      </a:r>
                    </a:p>
                    <a:p>
                      <a:pPr marL="342900" indent="-342900">
                        <a:buAutoNum type="alphaLcPeriod"/>
                      </a:pPr>
                      <a:r>
                        <a:rPr lang="en-US" sz="2700" b="0" dirty="0" smtClean="0">
                          <a:latin typeface="Times New Roman" pitchFamily="18" charset="0"/>
                          <a:cs typeface="Times New Roman" pitchFamily="18" charset="0"/>
                        </a:rPr>
                        <a:t>Deprivation</a:t>
                      </a:r>
                    </a:p>
                    <a:p>
                      <a:pPr marL="342900" indent="-342900">
                        <a:buAutoNum type="alphaLcPeriod"/>
                      </a:pPr>
                      <a:r>
                        <a:rPr lang="en-US" sz="27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Substitution</a:t>
                      </a:r>
                    </a:p>
                    <a:p>
                      <a:pPr marL="342900" indent="-342900">
                        <a:buAutoNum type="alphaLcPeriod"/>
                      </a:pPr>
                      <a:r>
                        <a:rPr lang="en-US" sz="2700" b="0" dirty="0" smtClean="0">
                          <a:latin typeface="Times New Roman" pitchFamily="18" charset="0"/>
                          <a:cs typeface="Times New Roman" pitchFamily="18" charset="0"/>
                        </a:rPr>
                        <a:t>Lapse</a:t>
                      </a:r>
                      <a:endParaRPr lang="en-US" sz="27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53794571"/>
      </p:ext>
    </p:extLst>
  </p:cSld>
  <p:clrMapOvr>
    <a:masterClrMapping/>
  </p:clrMapOvr>
  <p:transition advTm="436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839200" cy="6858001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Dual </a:t>
            </a:r>
            <a:r>
              <a:rPr lang="en-US" sz="2800" b="1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Citizenship </a:t>
            </a:r>
            <a:r>
              <a:rPr lang="en-US" sz="2800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There are times when a person finds himself/herself with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multiple citizenship status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 typeface="Wingdings" pitchFamily="2" charset="2"/>
              <a:buChar char="v"/>
            </a:pPr>
            <a:r>
              <a:rPr lang="en-US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Dual citizenship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when a person has citizenship status of 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two countries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This might be due to an overlap of </a:t>
            </a:r>
            <a:r>
              <a:rPr lang="en-US" sz="2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countries’ citizenship laws.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i.e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 person may have one because of his /her place of birth (jus soil) and another because of his/her parent’s citizenship by blood (jus sanguine). </a:t>
            </a:r>
          </a:p>
          <a:p>
            <a:pPr algn="just"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Similarly, when a person has citizenship status of </a:t>
            </a:r>
            <a:r>
              <a:rPr lang="en-US" sz="2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more than two countries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it is termed as 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multiple citizenship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Some individuals have more than two citizenship status as a result of</a:t>
            </a:r>
            <a:r>
              <a:rPr lang="en-US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jus soil, jus sanguine or naturalization laws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lnSpc>
                <a:spcPct val="150000"/>
              </a:lnSpc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="" xmlns:p14="http://schemas.microsoft.com/office/powerpoint/2010/main" val="3229105440"/>
      </p:ext>
    </p:extLst>
  </p:cSld>
  <p:clrMapOvr>
    <a:masterClrMapping/>
  </p:clrMapOvr>
  <p:transition advTm="436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839200" cy="6858001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v"/>
            </a:pPr>
            <a:r>
              <a:rPr lang="en-US" sz="24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Burdens of dual citizenship 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 potential for double taxation, military service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 long and expensive process for obtain dual citizenship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 person become bounded by the  laws of two countries constitutions</a:t>
            </a:r>
            <a:endParaRPr lang="en-US" sz="2800" b="1" u="sng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Statelessness:-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lack of citizenship or a person is not a citizen/national of any country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This can happens if: </a:t>
            </a:r>
          </a:p>
          <a:p>
            <a:pPr lvl="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homeland of a person denies him/her citizenship as punishment, </a:t>
            </a:r>
          </a:p>
          <a:p>
            <a:pPr lvl="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person renounces citizenship of his/her country but does not acquire another citizenship.</a:t>
            </a:r>
          </a:p>
          <a:p>
            <a:pPr lvl="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person’s homeland has been destroyed by another country.</a:t>
            </a:r>
          </a:p>
          <a:p>
            <a:pPr marL="0" lvl="0" indent="0" algn="just">
              <a:lnSpc>
                <a:spcPct val="150000"/>
              </a:lnSpc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="" xmlns:p14="http://schemas.microsoft.com/office/powerpoint/2010/main" val="3229105440"/>
      </p:ext>
    </p:extLst>
  </p:cSld>
  <p:clrMapOvr>
    <a:masterClrMapping/>
  </p:clrMapOvr>
  <p:transition advTm="436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14892</TotalTime>
  <Words>816</Words>
  <Application>Microsoft Office PowerPoint</Application>
  <PresentationFormat>On-screen Show (4:3)</PresentationFormat>
  <Paragraphs>115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Yalem</dc:creator>
  <cp:lastModifiedBy>efgh</cp:lastModifiedBy>
  <cp:revision>3210</cp:revision>
  <dcterms:created xsi:type="dcterms:W3CDTF">2006-08-16T00:00:00Z</dcterms:created>
  <dcterms:modified xsi:type="dcterms:W3CDTF">2022-07-13T02:08:23Z</dcterms:modified>
</cp:coreProperties>
</file>